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87600" y="2298700"/>
            <a:ext cx="19621500" cy="4648200"/>
          </a:xfrm>
          <a:prstGeom prst="rect">
            <a:avLst/>
          </a:prstGeom>
        </p:spPr>
        <p:txBody>
          <a:bodyPr anchor="b"/>
          <a:lstStyle/>
          <a:p>
            <a:pPr/>
            <a:r>
              <a:t>Title Text</a:t>
            </a:r>
          </a:p>
        </p:txBody>
      </p:sp>
      <p:sp>
        <p:nvSpPr>
          <p:cNvPr id="12" name="Body Level One…"/>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“Type a quote here.”</a:t>
            </a:r>
          </a:p>
        </p:txBody>
      </p:sp>
      <p:sp>
        <p:nvSpPr>
          <p:cNvPr id="95"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anoramic photo of two canoeists on a wide river with snowy mountains in the background"/>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anoramic photo of two canoeists on a wide river with snowy mountains in the background"/>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448800"/>
            <a:ext cx="19621500" cy="2006600"/>
          </a:xfrm>
          <a:prstGeom prst="rect">
            <a:avLst/>
          </a:prstGeom>
        </p:spPr>
        <p:txBody>
          <a:bodyPr anchor="b"/>
          <a:lstStyle/>
          <a:p>
            <a:pPr/>
            <a:r>
              <a:t>Title Text</a:t>
            </a:r>
          </a:p>
        </p:txBody>
      </p:sp>
      <p:sp>
        <p:nvSpPr>
          <p:cNvPr id="22" name="Body Level One…"/>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87600" y="4533900"/>
            <a:ext cx="196215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Red boat moored by a dock in a river with trees along the shoreline and a cloudy blue sky in the background"/>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le Text"/>
          <p:cNvSpPr txBox="1"/>
          <p:nvPr>
            <p:ph type="title"/>
          </p:nvPr>
        </p:nvSpPr>
        <p:spPr>
          <a:xfrm>
            <a:off x="1790700" y="1066800"/>
            <a:ext cx="10007600" cy="56261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Red boat moored by a dock in a river with trees along the shoreline and a cloudy blue sky in the background"/>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790700" y="1790700"/>
            <a:ext cx="208153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Child looking through binoculars at a snowy mountain landscape"/>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84" name="Small rocky island covered with grass and surrounded by ocean with blue sky in the background"/>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85" name="Red boat moored by a dock in a river with trees along the shoreline and a cloudy blue sky in the background"/>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peter.sysko@proton.m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monkeybusiness.systems"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4B44B1"/>
            </a:gs>
            <a:gs pos="100000">
              <a:srgbClr val="000000"/>
            </a:gs>
          </a:gsLst>
          <a:lin ang="5400000" scaled="0"/>
        </a:gradFill>
      </p:bgPr>
    </p:bg>
    <p:spTree>
      <p:nvGrpSpPr>
        <p:cNvPr id="1" name=""/>
        <p:cNvGrpSpPr/>
        <p:nvPr/>
      </p:nvGrpSpPr>
      <p:grpSpPr>
        <a:xfrm>
          <a:off x="0" y="0"/>
          <a:ext cx="0" cy="0"/>
          <a:chOff x="0" y="0"/>
          <a:chExt cx="0" cy="0"/>
        </a:xfrm>
      </p:grpSpPr>
      <p:sp>
        <p:nvSpPr>
          <p:cNvPr id="119" name="O.P.E.N."/>
          <p:cNvSpPr txBox="1"/>
          <p:nvPr>
            <p:ph type="ctrTitle"/>
          </p:nvPr>
        </p:nvSpPr>
        <p:spPr>
          <a:prstGeom prst="rect">
            <a:avLst/>
          </a:prstGeom>
        </p:spPr>
        <p:txBody>
          <a:bodyPr/>
          <a:lstStyle>
            <a:lvl1pPr>
              <a:defRPr>
                <a:latin typeface="Aloevera"/>
                <a:ea typeface="Aloevera"/>
                <a:cs typeface="Aloevera"/>
                <a:sym typeface="Aloevera"/>
              </a:defRPr>
            </a:lvl1pPr>
          </a:lstStyle>
          <a:p>
            <a:pPr/>
            <a:r>
              <a:t>O.P.E.N.</a:t>
            </a:r>
          </a:p>
        </p:txBody>
      </p:sp>
      <p:sp>
        <p:nvSpPr>
          <p:cNvPr id="120" name="MonkeyBusiness.Systems"/>
          <p:cNvSpPr txBox="1"/>
          <p:nvPr>
            <p:ph type="subTitle" sz="quarter" idx="1"/>
          </p:nvPr>
        </p:nvSpPr>
        <p:spPr>
          <a:prstGeom prst="rect">
            <a:avLst/>
          </a:prstGeom>
        </p:spPr>
        <p:txBody>
          <a:bodyPr/>
          <a:lstStyle>
            <a:lvl1pPr>
              <a:defRPr>
                <a:latin typeface="Trajan Pro"/>
                <a:ea typeface="Trajan Pro"/>
                <a:cs typeface="Trajan Pro"/>
                <a:sym typeface="Trajan Pro"/>
              </a:defRPr>
            </a:lvl1pPr>
          </a:lstStyle>
          <a:p>
            <a:pPr/>
            <a:r>
              <a:t>MonkeyBusiness.Systems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ontact"/>
          <p:cNvSpPr txBox="1"/>
          <p:nvPr>
            <p:ph type="title"/>
          </p:nvPr>
        </p:nvSpPr>
        <p:spPr>
          <a:xfrm>
            <a:off x="1603849" y="-12409"/>
            <a:ext cx="20815301" cy="2984501"/>
          </a:xfrm>
          <a:prstGeom prst="rect">
            <a:avLst/>
          </a:prstGeom>
        </p:spPr>
        <p:txBody>
          <a:bodyPr/>
          <a:lstStyle/>
          <a:p>
            <a:pPr/>
            <a:r>
              <a:t>Contact</a:t>
            </a:r>
          </a:p>
        </p:txBody>
      </p:sp>
      <p:sp>
        <p:nvSpPr>
          <p:cNvPr id="149" name="I would be happy to discuss…"/>
          <p:cNvSpPr txBox="1"/>
          <p:nvPr/>
        </p:nvSpPr>
        <p:spPr>
          <a:xfrm>
            <a:off x="5620004" y="3063765"/>
            <a:ext cx="13143993" cy="955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 would be happy to discuss</a:t>
            </a:r>
          </a:p>
          <a:p>
            <a:pPr/>
            <a:r>
              <a:t>Any of this ideas and business history/future</a:t>
            </a:r>
            <a:br/>
            <a:r>
              <a:t>via email, phone, faceTime, etc.</a:t>
            </a:r>
            <a:br/>
          </a:p>
          <a:p>
            <a:pPr/>
            <a:r>
              <a:t>Thank you for your time.</a:t>
            </a:r>
          </a:p>
          <a:p>
            <a:pPr/>
            <a:br/>
            <a:r>
              <a:t>Peter Sysko</a:t>
            </a:r>
          </a:p>
          <a:p>
            <a:pPr/>
          </a:p>
          <a:p>
            <a:pPr/>
            <a:r>
              <a:t>+1.412.872.1390</a:t>
            </a:r>
          </a:p>
          <a:p>
            <a:pPr/>
            <a:r>
              <a:t>&lt;</a:t>
            </a:r>
            <a:r>
              <a:rPr u="sng">
                <a:hlinkClick r:id="rId2" invalidUrl="" action="" tgtFrame="" tooltip="" history="1" highlightClick="0" endSnd="0"/>
              </a:rPr>
              <a:t>peter.sysko@proton.me</a:t>
            </a:r>
            <a:r>
              <a:t>&gt;</a:t>
            </a:r>
          </a:p>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O.P.E.N. Protocol is:"/>
          <p:cNvSpPr txBox="1"/>
          <p:nvPr>
            <p:ph type="title"/>
          </p:nvPr>
        </p:nvSpPr>
        <p:spPr>
          <a:xfrm>
            <a:off x="2024263" y="577850"/>
            <a:ext cx="20815301" cy="2984500"/>
          </a:xfrm>
          <a:prstGeom prst="rect">
            <a:avLst/>
          </a:prstGeom>
        </p:spPr>
        <p:txBody>
          <a:bodyPr/>
          <a:lstStyle/>
          <a:p>
            <a:pPr/>
            <a:r>
              <a:t>O.P.E.N. Protocol is:</a:t>
            </a:r>
          </a:p>
        </p:txBody>
      </p:sp>
      <p:sp>
        <p:nvSpPr>
          <p:cNvPr id="123" name="Stands for: Open Protocol Everyone Needs…"/>
          <p:cNvSpPr txBox="1"/>
          <p:nvPr>
            <p:ph type="body" idx="1"/>
          </p:nvPr>
        </p:nvSpPr>
        <p:spPr>
          <a:prstGeom prst="rect">
            <a:avLst/>
          </a:prstGeom>
        </p:spPr>
        <p:txBody>
          <a:bodyPr/>
          <a:lstStyle/>
          <a:p>
            <a:pPr/>
            <a:r>
              <a:t>Stands for: Open Protocol Everyone Needs</a:t>
            </a:r>
          </a:p>
          <a:p>
            <a:pPr/>
            <a:r>
              <a:t>Everyone Needs It</a:t>
            </a:r>
            <a:br/>
            <a:br/>
            <a:r>
              <a:t>O.P.E.N. is a technology, not a company</a:t>
            </a:r>
            <a:br/>
            <a:r>
              <a:t>MonkeyBusiness.Systems is a company that is developing this technology as a Free and Open-Source network ontology that specifies a full scope of business interaction for individuals, companies and collectives.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he Current Dilemma"/>
          <p:cNvSpPr txBox="1"/>
          <p:nvPr>
            <p:ph type="title"/>
          </p:nvPr>
        </p:nvSpPr>
        <p:spPr>
          <a:xfrm>
            <a:off x="1790700" y="577850"/>
            <a:ext cx="20815300" cy="2984500"/>
          </a:xfrm>
          <a:prstGeom prst="rect">
            <a:avLst/>
          </a:prstGeom>
        </p:spPr>
        <p:txBody>
          <a:bodyPr/>
          <a:lstStyle/>
          <a:p>
            <a:pPr/>
            <a:r>
              <a:t>The Current Dilemma</a:t>
            </a:r>
          </a:p>
        </p:txBody>
      </p:sp>
      <p:sp>
        <p:nvSpPr>
          <p:cNvPr id="126" name="Everyone Needs it…"/>
          <p:cNvSpPr txBox="1"/>
          <p:nvPr>
            <p:ph type="body" idx="1"/>
          </p:nvPr>
        </p:nvSpPr>
        <p:spPr>
          <a:prstGeom prst="rect">
            <a:avLst/>
          </a:prstGeom>
        </p:spPr>
        <p:txBody>
          <a:bodyPr/>
          <a:lstStyle/>
          <a:p>
            <a:pPr/>
            <a:r>
              <a:t>Everyone Needs it</a:t>
            </a:r>
          </a:p>
          <a:p>
            <a:pPr/>
            <a:r>
              <a:t>Nobody has it yet</a:t>
            </a:r>
          </a:p>
          <a:p>
            <a:pPr/>
            <a:r>
              <a:t>C2C Marketplaces and Centralized systems are monopolistic</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he Opportunity"/>
          <p:cNvSpPr txBox="1"/>
          <p:nvPr>
            <p:ph type="title"/>
          </p:nvPr>
        </p:nvSpPr>
        <p:spPr>
          <a:prstGeom prst="rect">
            <a:avLst/>
          </a:prstGeom>
        </p:spPr>
        <p:txBody>
          <a:bodyPr/>
          <a:lstStyle/>
          <a:p>
            <a:pPr/>
            <a:r>
              <a:t>The Opportunity</a:t>
            </a:r>
          </a:p>
        </p:txBody>
      </p:sp>
      <p:sp>
        <p:nvSpPr>
          <p:cNvPr id="129" name="Bitcoin (BTC) fixes the money…"/>
          <p:cNvSpPr txBox="1"/>
          <p:nvPr>
            <p:ph type="body" idx="1"/>
          </p:nvPr>
        </p:nvSpPr>
        <p:spPr>
          <a:prstGeom prst="rect">
            <a:avLst/>
          </a:prstGeom>
        </p:spPr>
        <p:txBody>
          <a:bodyPr/>
          <a:lstStyle/>
          <a:p>
            <a:pPr/>
            <a:r>
              <a:t>Bitcoin (BTC) fixes the money</a:t>
            </a:r>
          </a:p>
          <a:p>
            <a:pPr/>
            <a:r>
              <a:t>O.P.E.N. fixes the business layer and makes it truly P2P</a:t>
            </a:r>
          </a:p>
          <a:p>
            <a:pPr/>
            <a:r>
              <a:t>MonkeyBusiness.Systems sees an opportunity in helping global adoption of Bitcoin AND the O.P.E.N. Protocol synergistically.</a:t>
            </a:r>
          </a:p>
          <a:p>
            <a:pPr/>
            <a:r>
              <a:t>MonkeyBusiness.Systems needs funding to hire the talent required and to release software that will be able to par with current market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Pure P2P Commerce"/>
          <p:cNvSpPr txBox="1"/>
          <p:nvPr>
            <p:ph type="title"/>
          </p:nvPr>
        </p:nvSpPr>
        <p:spPr>
          <a:xfrm>
            <a:off x="2164401" y="577850"/>
            <a:ext cx="20815301" cy="2984500"/>
          </a:xfrm>
          <a:prstGeom prst="rect">
            <a:avLst/>
          </a:prstGeom>
        </p:spPr>
        <p:txBody>
          <a:bodyPr/>
          <a:lstStyle/>
          <a:p>
            <a:pPr/>
            <a:r>
              <a:t>Pure P2P Commerce</a:t>
            </a:r>
          </a:p>
        </p:txBody>
      </p:sp>
      <p:sp>
        <p:nvSpPr>
          <p:cNvPr id="132" name="Peer-to-Peer business has already been solved, the main problem is a UI problem.…"/>
          <p:cNvSpPr txBox="1"/>
          <p:nvPr>
            <p:ph type="body" idx="1"/>
          </p:nvPr>
        </p:nvSpPr>
        <p:spPr>
          <a:xfrm>
            <a:off x="1346929" y="3364624"/>
            <a:ext cx="20815301" cy="8839201"/>
          </a:xfrm>
          <a:prstGeom prst="rect">
            <a:avLst/>
          </a:prstGeom>
        </p:spPr>
        <p:txBody>
          <a:bodyPr/>
          <a:lstStyle/>
          <a:p>
            <a:pPr/>
            <a:r>
              <a:t>Peer-to-Peer business has already been solved, the main problem is a UI problem. </a:t>
            </a:r>
          </a:p>
          <a:p>
            <a:pPr/>
            <a:r>
              <a:t>We need a control panel where everyone can do all of the things</a:t>
            </a:r>
          </a:p>
          <a:p>
            <a:pPr lvl="1"/>
            <a:r>
              <a:t>Nothing really new to be engineered, other than the specifications of how Peers can organize their own business items, submit business requests, accept, validate and query business objects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O.P.E.N. Checkout Systems"/>
          <p:cNvSpPr txBox="1"/>
          <p:nvPr>
            <p:ph type="title"/>
          </p:nvPr>
        </p:nvSpPr>
        <p:spPr>
          <a:prstGeom prst="rect">
            <a:avLst/>
          </a:prstGeom>
        </p:spPr>
        <p:txBody>
          <a:bodyPr/>
          <a:lstStyle/>
          <a:p>
            <a:pPr/>
            <a:r>
              <a:t>O.P.E.N. Checkout Systems</a:t>
            </a:r>
          </a:p>
        </p:txBody>
      </p:sp>
      <p:sp>
        <p:nvSpPr>
          <p:cNvPr id="135" name="Lightning…"/>
          <p:cNvSpPr txBox="1"/>
          <p:nvPr>
            <p:ph type="body" idx="1"/>
          </p:nvPr>
        </p:nvSpPr>
        <p:spPr>
          <a:prstGeom prst="rect">
            <a:avLst/>
          </a:prstGeom>
        </p:spPr>
        <p:txBody>
          <a:bodyPr/>
          <a:lstStyle/>
          <a:p>
            <a:pPr marL="524255" indent="-524255" defTabSz="709930">
              <a:spcBef>
                <a:spcPts val="5000"/>
              </a:spcBef>
              <a:defRPr sz="4472"/>
            </a:pPr>
            <a:r>
              <a:t>Lightning</a:t>
            </a:r>
          </a:p>
          <a:p>
            <a:pPr marL="524255" indent="-524255" defTabSz="709930">
              <a:spcBef>
                <a:spcPts val="5000"/>
              </a:spcBef>
              <a:defRPr sz="4472"/>
            </a:pPr>
            <a:r>
              <a:t>Liquid/USDT</a:t>
            </a:r>
          </a:p>
          <a:p>
            <a:pPr marL="524255" indent="-524255" defTabSz="709930">
              <a:spcBef>
                <a:spcPts val="5000"/>
              </a:spcBef>
              <a:defRPr sz="4472"/>
            </a:pPr>
            <a:r>
              <a:t>Cashu/Fedimint</a:t>
            </a:r>
          </a:p>
          <a:p>
            <a:pPr marL="524255" indent="-524255" defTabSz="709930">
              <a:spcBef>
                <a:spcPts val="5000"/>
              </a:spcBef>
              <a:defRPr sz="4472"/>
            </a:pPr>
            <a:r>
              <a:t>We don’t have to choose between all of these. Imagine these as different Checkout Lanes in a retail store.  Everyone can have as many lanes as they want in MonkeyCheckout.</a:t>
            </a:r>
          </a:p>
          <a:p>
            <a:pPr marL="524255" indent="-524255" defTabSz="709930">
              <a:spcBef>
                <a:spcPts val="5000"/>
              </a:spcBef>
              <a:defRPr sz="4472"/>
            </a:pPr>
            <a:r>
              <a:t>Non-custodial solutions by default. Arbitrage settlements will use an open clearinghouse mechanism where custodians can compete to fulfill settlements.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ettling in BTC"/>
          <p:cNvSpPr txBox="1"/>
          <p:nvPr>
            <p:ph type="title"/>
          </p:nvPr>
        </p:nvSpPr>
        <p:spPr>
          <a:prstGeom prst="rect">
            <a:avLst/>
          </a:prstGeom>
        </p:spPr>
        <p:txBody>
          <a:bodyPr/>
          <a:lstStyle/>
          <a:p>
            <a:pPr/>
            <a:r>
              <a:t>Settling in BTC</a:t>
            </a:r>
          </a:p>
        </p:txBody>
      </p:sp>
      <p:sp>
        <p:nvSpPr>
          <p:cNvPr id="138" name="Like Lightning, MonkeyBusiness will use Covenants or another kind of Federated mechanism that acts as way to park UXTOs and hypothecate temporary trade credits that can be frictionlessly and permissionlessly traded with other Monkeys within the Colony.…"/>
          <p:cNvSpPr txBox="1"/>
          <p:nvPr>
            <p:ph type="body" idx="1"/>
          </p:nvPr>
        </p:nvSpPr>
        <p:spPr>
          <a:prstGeom prst="rect">
            <a:avLst/>
          </a:prstGeom>
        </p:spPr>
        <p:txBody>
          <a:bodyPr/>
          <a:lstStyle/>
          <a:p>
            <a:pPr marL="554736" indent="-554736" defTabSz="751205">
              <a:spcBef>
                <a:spcPts val="5300"/>
              </a:spcBef>
              <a:defRPr sz="4732"/>
            </a:pPr>
            <a:r>
              <a:t>Like Lightning, MonkeyBusiness will use Covenants or another kind of Federated mechanism that acts as way to park UXTOs and hypothecate temporary trade credits that can be frictionlessly and permissionlessly traded with other Monkeys within the Colony. </a:t>
            </a:r>
          </a:p>
          <a:p>
            <a:pPr marL="554736" indent="-554736" defTabSz="751205">
              <a:spcBef>
                <a:spcPts val="5300"/>
              </a:spcBef>
              <a:defRPr sz="4732"/>
            </a:pPr>
            <a:r>
              <a:t>MonkeyBusiness fixes global arbitrage for any type of trade.</a:t>
            </a:r>
            <a:br/>
            <a:r>
              <a:t>Network fees will be fixed to incentivize MB Nodes.</a:t>
            </a:r>
            <a:br/>
            <a:r>
              <a:t>0.2-2.5% will go to other MB nodes instead of central bankers.</a:t>
            </a:r>
          </a:p>
          <a:p>
            <a:pPr marL="554736" indent="-554736" defTabSz="751205">
              <a:spcBef>
                <a:spcPts val="5300"/>
              </a:spcBef>
              <a:defRPr sz="4732"/>
            </a:pPr>
            <a:r>
              <a:t>Hyperbitcoinization and MB Ubiquity will allow all trades to float, since </a:t>
            </a:r>
            <a:br/>
            <a:r>
              <a:t>You don’t need to settle in BTC if you prefer to keep it on MB </a:t>
            </a:r>
            <a:b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Disintermediation of All Markets"/>
          <p:cNvSpPr txBox="1"/>
          <p:nvPr>
            <p:ph type="title"/>
          </p:nvPr>
        </p:nvSpPr>
        <p:spPr>
          <a:xfrm>
            <a:off x="1580493" y="758350"/>
            <a:ext cx="20815301" cy="2984501"/>
          </a:xfrm>
          <a:prstGeom prst="rect">
            <a:avLst/>
          </a:prstGeom>
        </p:spPr>
        <p:txBody>
          <a:bodyPr/>
          <a:lstStyle/>
          <a:p>
            <a:pPr/>
            <a:r>
              <a:t>Disintermediation of All Markets </a:t>
            </a:r>
          </a:p>
        </p:txBody>
      </p:sp>
      <p:sp>
        <p:nvSpPr>
          <p:cNvPr id="141" name="Text"/>
          <p:cNvSpPr txBox="1"/>
          <p:nvPr/>
        </p:nvSpPr>
        <p:spPr>
          <a:xfrm>
            <a:off x="12128499" y="5232400"/>
            <a:ext cx="127001" cy="325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br/>
            <a:br/>
          </a:p>
        </p:txBody>
      </p:sp>
      <p:sp>
        <p:nvSpPr>
          <p:cNvPr id="142" name="Text"/>
          <p:cNvSpPr txBox="1"/>
          <p:nvPr/>
        </p:nvSpPr>
        <p:spPr>
          <a:xfrm>
            <a:off x="12382499" y="3517900"/>
            <a:ext cx="127001" cy="718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a:p>
            <a:pPr/>
          </a:p>
          <a:p>
            <a:pPr/>
          </a:p>
          <a:p>
            <a:pPr/>
          </a:p>
          <a:p>
            <a:pPr/>
          </a:p>
          <a:p>
            <a:pPr/>
          </a:p>
          <a:p>
            <a:pPr/>
          </a:p>
          <a:p>
            <a:pPr/>
          </a:p>
        </p:txBody>
      </p:sp>
      <p:sp>
        <p:nvSpPr>
          <p:cNvPr id="143" name="O.P.E.N. Protocol will connect buyers, sellers, drivers, shoppers,…"/>
          <p:cNvSpPr txBox="1"/>
          <p:nvPr/>
        </p:nvSpPr>
        <p:spPr>
          <a:xfrm>
            <a:off x="637820" y="241300"/>
            <a:ext cx="23362362" cy="134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a:p>
            <a:pPr/>
          </a:p>
          <a:p>
            <a:pPr/>
          </a:p>
          <a:p>
            <a:pPr/>
          </a:p>
          <a:p>
            <a:pPr/>
            <a:r>
              <a:t>O.P.E.N. Protocol will connect buyers, sellers, drivers, shoppers,</a:t>
            </a:r>
          </a:p>
          <a:p>
            <a:pPr/>
          </a:p>
          <a:p>
            <a:pPr/>
            <a:r>
              <a:t> Uber, AirBnb, Lyft, Instascart, are rent-seeking software companies. </a:t>
            </a:r>
          </a:p>
          <a:p>
            <a:pPr/>
            <a:r>
              <a:t>There does not need to be a company in the middle. Reputation scores do not have to be managed by a central service. </a:t>
            </a:r>
          </a:p>
          <a:p>
            <a:pPr/>
          </a:p>
          <a:p>
            <a:pPr/>
            <a:r>
              <a:t>Network software needs to work consistently on a network protocol.</a:t>
            </a:r>
            <a:br/>
            <a:r>
              <a:t>It does not need gatekeepers, intermediaries and chokepoints.</a:t>
            </a:r>
          </a:p>
          <a:p>
            <a:pPr/>
            <a:br/>
            <a:r>
              <a:t>Reimagine Network Software as a product, a technology, not a service. </a:t>
            </a:r>
          </a:p>
          <a:p>
            <a:pPr/>
            <a:r>
              <a:t>,</a:t>
            </a:r>
          </a:p>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MonkeyBusiness.Systems"/>
          <p:cNvSpPr txBox="1"/>
          <p:nvPr>
            <p:ph type="title"/>
          </p:nvPr>
        </p:nvSpPr>
        <p:spPr>
          <a:prstGeom prst="rect">
            <a:avLst/>
          </a:prstGeom>
        </p:spPr>
        <p:txBody>
          <a:bodyPr/>
          <a:lstStyle/>
          <a:p>
            <a:pPr/>
            <a:r>
              <a:t>MonkeyBusiness.Systems</a:t>
            </a:r>
          </a:p>
        </p:txBody>
      </p:sp>
      <p:sp>
        <p:nvSpPr>
          <p:cNvPr id="146" name="For a PPM (Private Placement Memorandum)…"/>
          <p:cNvSpPr txBox="1"/>
          <p:nvPr/>
        </p:nvSpPr>
        <p:spPr>
          <a:xfrm>
            <a:off x="5492877" y="4051299"/>
            <a:ext cx="13398247" cy="561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For a PPM (Private Placement Memorandum)</a:t>
            </a:r>
          </a:p>
          <a:p>
            <a:pPr/>
            <a:r>
              <a:t>Go to:</a:t>
            </a:r>
          </a:p>
          <a:p>
            <a:pPr/>
          </a:p>
          <a:p>
            <a:pPr/>
            <a:r>
              <a:rPr u="sng">
                <a:hlinkClick r:id="rId2" invalidUrl="" action="" tgtFrame="" tooltip="" history="1" highlightClick="0" endSnd="0"/>
              </a:rPr>
              <a:t>http://monkeybusiness.systems</a:t>
            </a:r>
          </a:p>
          <a:p>
            <a:pPr/>
            <a:br/>
            <a:r>
              <a:t>Download the Business Plan (PDF)</a:t>
            </a:r>
          </a:p>
          <a:p>
            <a:pPr/>
            <a:r>
              <a:t>Read Page 14</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